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3"/>
  </p:notesMasterIdLst>
  <p:sldIdLst>
    <p:sldId id="256" r:id="rId2"/>
    <p:sldId id="301" r:id="rId3"/>
    <p:sldId id="268" r:id="rId4"/>
    <p:sldId id="303" r:id="rId5"/>
    <p:sldId id="300" r:id="rId6"/>
    <p:sldId id="275" r:id="rId7"/>
    <p:sldId id="298" r:id="rId8"/>
    <p:sldId id="291" r:id="rId9"/>
    <p:sldId id="304" r:id="rId10"/>
    <p:sldId id="305" r:id="rId11"/>
    <p:sldId id="286" r:id="rId12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35"/>
    <p:restoredTop sz="62537"/>
  </p:normalViewPr>
  <p:slideViewPr>
    <p:cSldViewPr snapToGrid="0" snapToObjects="1">
      <p:cViewPr varScale="1">
        <p:scale>
          <a:sx n="71" d="100"/>
          <a:sy n="71" d="100"/>
        </p:scale>
        <p:origin x="424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956A0BB7-E9FF-6545-9FAA-AE3666211D6E}" type="datetimeFigureOut">
              <a:rPr lang="en-US" smtClean="0"/>
              <a:t>10/30/22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663F64FA-B233-434A-9F33-0712E669D9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970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holybible.com.cn/haggai/2-20.htm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holybible.com.cn/haggai/2-23.htm" TargetMode="External"/><Relationship Id="rId5" Type="http://schemas.openxmlformats.org/officeDocument/2006/relationships/hyperlink" Target="https://holybible.com.cn/haggai/2-22.htm" TargetMode="External"/><Relationship Id="rId4" Type="http://schemas.openxmlformats.org/officeDocument/2006/relationships/hyperlink" Target="https://holybible.com.cn/haggai/2-21.htm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holybible.com.cn/haggai/2-20.htm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holybible.com.cn/haggai/2-23.htm" TargetMode="External"/><Relationship Id="rId5" Type="http://schemas.openxmlformats.org/officeDocument/2006/relationships/hyperlink" Target="https://holybible.com.cn/haggai/2-22.htm" TargetMode="External"/><Relationship Id="rId4" Type="http://schemas.openxmlformats.org/officeDocument/2006/relationships/hyperlink" Target="https://holybible.com.cn/haggai/2-21.htm" TargetMode="Externa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什么是刚强壮胆</a:t>
            </a:r>
            <a:r>
              <a:rPr lang="zh-CN" altLang="en-US" dirty="0"/>
              <a:t>？</a:t>
            </a:r>
            <a:endParaRPr lang="en-US" altLang="zh-CN" dirty="0"/>
          </a:p>
          <a:p>
            <a:pPr marL="231229" indent="-231229">
              <a:buAutoNum type="arabicPeriod"/>
            </a:pPr>
            <a:r>
              <a:rPr lang="zh-CN" altLang="en-US" dirty="0"/>
              <a:t>刚强： 原文是“抓住</a:t>
            </a:r>
            <a:r>
              <a:rPr lang="en-US" altLang="zh-CN" dirty="0"/>
              <a:t> (seize / Hold)</a:t>
            </a:r>
            <a:r>
              <a:rPr lang="zh-CN" altLang="en-US" dirty="0"/>
              <a:t>”的意思</a:t>
            </a:r>
            <a:r>
              <a:rPr lang="en-US" altLang="zh-CN" dirty="0"/>
              <a:t>-</a:t>
            </a:r>
            <a:r>
              <a:rPr lang="zh-CN" altLang="en-US" dirty="0"/>
              <a:t>创</a:t>
            </a:r>
            <a:r>
              <a:rPr lang="en-US" altLang="zh-CN" dirty="0"/>
              <a:t>19:16</a:t>
            </a:r>
            <a:r>
              <a:rPr lang="zh-CN" altLang="en-US" dirty="0"/>
              <a:t>神的使者抓住罗得一家的手，被神抓住啊</a:t>
            </a:r>
            <a:endParaRPr lang="en-US" altLang="zh-CN" dirty="0"/>
          </a:p>
          <a:p>
            <a:pPr marL="693687" lvl="1" indent="-231229">
              <a:buFont typeface="Arial" panose="020B0604020202020204" pitchFamily="34" charset="0"/>
              <a:buChar char="•"/>
            </a:pPr>
            <a:r>
              <a:rPr lang="zh-CN" altLang="en-US" dirty="0"/>
              <a:t>窑匠的手</a:t>
            </a:r>
            <a:r>
              <a:rPr lang="en-US" altLang="zh-CN" dirty="0"/>
              <a:t>-</a:t>
            </a:r>
            <a:r>
              <a:rPr lang="zh-CN" altLang="en-US" dirty="0"/>
              <a:t>陶土，泥轮，烧烤，使用</a:t>
            </a:r>
            <a:endParaRPr lang="en-US" altLang="zh-CN" dirty="0"/>
          </a:p>
          <a:p>
            <a:pPr marL="693687" lvl="1" indent="-231229">
              <a:buFont typeface="Arial" panose="020B0604020202020204" pitchFamily="34" charset="0"/>
              <a:buChar char="•"/>
            </a:pPr>
            <a:endParaRPr lang="zh-CN" altLang="en-US" dirty="0"/>
          </a:p>
          <a:p>
            <a:pPr marL="231229" indent="-231229">
              <a:buAutoNum type="arabicPeriod"/>
            </a:pPr>
            <a:r>
              <a:rPr lang="zh-CN" altLang="en-US" dirty="0"/>
              <a:t>壮胆：</a:t>
            </a:r>
            <a:r>
              <a:rPr lang="en-US" altLang="zh-CN" dirty="0"/>
              <a:t>stronger</a:t>
            </a:r>
            <a:r>
              <a:rPr lang="zh-CN" altLang="en-US" dirty="0"/>
              <a:t> 更刚强有力一点</a:t>
            </a:r>
            <a:r>
              <a:rPr lang="en-US" altLang="zh-CN" dirty="0"/>
              <a:t>, </a:t>
            </a:r>
            <a:r>
              <a:rPr lang="zh-CN" altLang="en-US" dirty="0"/>
              <a:t>是对神性情和能力有的绝对信心的决定。</a:t>
            </a:r>
            <a:endParaRPr lang="en-US" altLang="zh-CN" dirty="0"/>
          </a:p>
          <a:p>
            <a:pPr marL="693687" lvl="1" indent="-231229">
              <a:buAutoNum type="arabicPeriod"/>
            </a:pPr>
            <a:endParaRPr lang="en-US" altLang="zh-CN" dirty="0"/>
          </a:p>
          <a:p>
            <a:pPr marL="693687" lvl="1" indent="-231229">
              <a:buFont typeface="Arial" panose="020B0604020202020204" pitchFamily="34" charset="0"/>
              <a:buChar char="•"/>
            </a:pPr>
            <a:r>
              <a:rPr lang="zh-CN" altLang="en-US" dirty="0"/>
              <a:t>是一个选择 </a:t>
            </a:r>
            <a:r>
              <a:rPr lang="en-US" altLang="zh-CN" dirty="0"/>
              <a:t>–</a:t>
            </a:r>
            <a:r>
              <a:rPr lang="zh-CN" altLang="en-US" dirty="0"/>
              <a:t> 相信神，还是退后 </a:t>
            </a:r>
            <a:r>
              <a:rPr lang="en-US" altLang="zh-CN" dirty="0"/>
              <a:t>-</a:t>
            </a:r>
            <a:r>
              <a:rPr lang="zh-CN" altLang="en-US" dirty="0"/>
              <a:t> “在你没有预备好的时候，没有完全的时候“</a:t>
            </a:r>
            <a:endParaRPr lang="en-US" altLang="zh-CN" dirty="0"/>
          </a:p>
          <a:p>
            <a:pPr marL="693687" lvl="1" indent="-231229">
              <a:buFont typeface="Arial" panose="020B0604020202020204" pitchFamily="34" charset="0"/>
              <a:buChar char="•"/>
            </a:pPr>
            <a:r>
              <a:rPr lang="zh-CN" altLang="en-US" dirty="0"/>
              <a:t>外界的冲击力是大过我们认为我们的承受能力；变化之快，诡计之狡猾远超我们的计划，与祷告周密程度，与应对的智慧</a:t>
            </a:r>
            <a:endParaRPr lang="en-US" altLang="zh-CN" dirty="0"/>
          </a:p>
          <a:p>
            <a:pPr marL="693687" lvl="1" indent="-231229">
              <a:buFont typeface="Arial" panose="020B0604020202020204" pitchFamily="34" charset="0"/>
              <a:buChar char="•"/>
            </a:pPr>
            <a:r>
              <a:rPr lang="zh-CN" altLang="en-US" dirty="0"/>
              <a:t>中间还是选择</a:t>
            </a:r>
            <a:r>
              <a:rPr lang="en-US" altLang="zh-CN" dirty="0"/>
              <a:t>-</a:t>
            </a:r>
            <a:r>
              <a:rPr lang="zh-CN" altLang="en-US" dirty="0"/>
              <a:t>继续相信，并支取神的大能，还是放弃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3F64FA-B233-434A-9F33-0712E669D9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610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93687" lvl="1" indent="-231229">
              <a:buAutoNum type="arabicPeriod"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3F64FA-B233-434A-9F33-0712E669D96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8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神在一切上掌权</a:t>
            </a:r>
            <a:r>
              <a:rPr lang="zh-CN" altLang="en-US" dirty="0"/>
              <a:t> </a:t>
            </a:r>
            <a:r>
              <a:rPr lang="en-US" altLang="zh-CN" dirty="0"/>
              <a:t>-</a:t>
            </a:r>
            <a:r>
              <a:rPr lang="zh-CN" altLang="en-US" dirty="0"/>
              <a:t> 他</a:t>
            </a:r>
            <a:r>
              <a:rPr lang="en-US" dirty="0" err="1"/>
              <a:t>是一切工作的开始</a:t>
            </a:r>
            <a:r>
              <a:rPr lang="zh-CN" altLang="en-US" dirty="0"/>
              <a:t>，他是一切环境局势的掌管者，他也是一切的供应，弟兄姐妹们里面被感动起来服侍，也是圣灵的感动和激励。我们的服侍顺利有功效，也是他的恩典、怜悯、供应。我们得救是如此，我们工作是如此，圣徒们被成全更是如此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救恩：</a:t>
            </a:r>
            <a:endParaRPr lang="en-US" altLang="zh-CN" dirty="0"/>
          </a:p>
          <a:p>
            <a:r>
              <a:rPr lang="zh-CN" altLang="en-US" dirty="0"/>
              <a:t>天父的旨意（</a:t>
            </a:r>
            <a:r>
              <a:rPr lang="en-US" altLang="zh-CN" dirty="0"/>
              <a:t>will</a:t>
            </a:r>
            <a:r>
              <a:rPr lang="zh-CN" altLang="en-US" dirty="0"/>
              <a:t>），主的顺服 （</a:t>
            </a:r>
            <a:r>
              <a:rPr lang="en-US" altLang="zh-CN" dirty="0"/>
              <a:t>submission</a:t>
            </a:r>
            <a:r>
              <a:rPr lang="zh-CN" altLang="en-US" dirty="0"/>
              <a:t>），圣灵的工作 （</a:t>
            </a:r>
            <a:r>
              <a:rPr lang="en-US" altLang="zh-CN" dirty="0"/>
              <a:t>administration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en-US" dirty="0" err="1"/>
              <a:t>工作</a:t>
            </a:r>
            <a:r>
              <a:rPr lang="zh-CN" altLang="en-US" dirty="0"/>
              <a:t>：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天父的设计（</a:t>
            </a:r>
            <a:r>
              <a:rPr lang="en-US" altLang="zh-CN" dirty="0"/>
              <a:t>design</a:t>
            </a:r>
            <a:r>
              <a:rPr lang="zh-CN" altLang="en-US" dirty="0"/>
              <a:t>），主的顺服 （</a:t>
            </a:r>
            <a:r>
              <a:rPr lang="en-US" altLang="zh-CN" dirty="0"/>
              <a:t>submission</a:t>
            </a:r>
            <a:r>
              <a:rPr lang="zh-CN" altLang="en-US" dirty="0"/>
              <a:t>），圣灵的工作 （</a:t>
            </a:r>
            <a:r>
              <a:rPr lang="en-US" altLang="zh-CN" dirty="0"/>
              <a:t>administration</a:t>
            </a:r>
            <a:r>
              <a:rPr lang="zh-CN" altLang="en-US" dirty="0"/>
              <a:t>）</a:t>
            </a: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3F64FA-B233-434A-9F33-0712E669D96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08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神在一切上掌权</a:t>
            </a:r>
            <a:r>
              <a:rPr lang="zh-CN" altLang="en-US" dirty="0"/>
              <a:t> </a:t>
            </a:r>
            <a:r>
              <a:rPr lang="en-US" altLang="zh-CN" dirty="0"/>
              <a:t>-</a:t>
            </a:r>
            <a:r>
              <a:rPr lang="zh-CN" altLang="en-US" dirty="0"/>
              <a:t> 他</a:t>
            </a:r>
            <a:r>
              <a:rPr lang="en-US" dirty="0" err="1"/>
              <a:t>是一切工作的开始</a:t>
            </a:r>
            <a:r>
              <a:rPr lang="zh-CN" altLang="en-US" dirty="0"/>
              <a:t>，他是一切环境局势的掌管者，他也是一切的供应，弟兄姐妹们里面被感动起来服侍，也是圣灵的感动和激励。我们的服侍顺利有功效，也是他的恩典、怜悯、供应。我们得救是如此，我们工作是如此，圣徒们被成全更是如此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救恩：</a:t>
            </a:r>
            <a:endParaRPr lang="en-US" altLang="zh-CN" dirty="0"/>
          </a:p>
          <a:p>
            <a:r>
              <a:rPr lang="zh-CN" altLang="en-US" dirty="0"/>
              <a:t>天父的旨意（</a:t>
            </a:r>
            <a:r>
              <a:rPr lang="en-US" altLang="zh-CN" dirty="0"/>
              <a:t>will</a:t>
            </a:r>
            <a:r>
              <a:rPr lang="zh-CN" altLang="en-US" dirty="0"/>
              <a:t>），主的顺服 （</a:t>
            </a:r>
            <a:r>
              <a:rPr lang="en-US" altLang="zh-CN" dirty="0"/>
              <a:t>submission</a:t>
            </a:r>
            <a:r>
              <a:rPr lang="zh-CN" altLang="en-US" dirty="0"/>
              <a:t>），圣灵的工作 （</a:t>
            </a:r>
            <a:r>
              <a:rPr lang="en-US" altLang="zh-CN" dirty="0"/>
              <a:t>administration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en-US" dirty="0" err="1"/>
              <a:t>工作</a:t>
            </a:r>
            <a:r>
              <a:rPr lang="zh-CN" altLang="en-US" dirty="0"/>
              <a:t>：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天父的设计（</a:t>
            </a:r>
            <a:r>
              <a:rPr lang="en-US" altLang="zh-CN" dirty="0"/>
              <a:t>design</a:t>
            </a:r>
            <a:r>
              <a:rPr lang="zh-CN" altLang="en-US" dirty="0"/>
              <a:t>），主的顺服 （</a:t>
            </a:r>
            <a:r>
              <a:rPr lang="en-US" altLang="zh-CN" dirty="0"/>
              <a:t>submission</a:t>
            </a:r>
            <a:r>
              <a:rPr lang="zh-CN" altLang="en-US" dirty="0"/>
              <a:t>），圣灵的工作 （</a:t>
            </a:r>
            <a:r>
              <a:rPr lang="en-US" altLang="zh-CN" dirty="0"/>
              <a:t>administration</a:t>
            </a:r>
            <a:r>
              <a:rPr lang="zh-CN" altLang="en-US" dirty="0"/>
              <a:t>）</a:t>
            </a: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3F64FA-B233-434A-9F33-0712E669D96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60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200150" lvl="2" indent="-285750">
              <a:buFont typeface="+mj-lt"/>
              <a:buAutoNum type="romanL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3F64FA-B233-434A-9F33-0712E669D96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34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约坦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CN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历代志下 </a:t>
            </a:r>
            <a:r>
              <a:rPr lang="en-US" altLang="zh-CN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犹大王约坦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(Jotham) 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的儿子亚哈斯登基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(Ahaz)</a:t>
            </a: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3"/>
              </a:rPr>
              <a:t>20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 panose="020B0603020202020204" pitchFamily="34" charset="0"/>
              </a:rPr>
              <a:t>这月二十四日，耶和华的话二次临到哈该说： </a:t>
            </a: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4"/>
              </a:rPr>
              <a:t>21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 panose="020B0603020202020204" pitchFamily="34" charset="0"/>
              </a:rPr>
              <a:t>“你要告诉犹大省长所罗巴伯说，我必震动天地。 </a:t>
            </a: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5"/>
              </a:rPr>
              <a:t>22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 panose="020B0603020202020204" pitchFamily="34" charset="0"/>
              </a:rPr>
              <a:t>我必倾覆列国的宝座，除灭列邦的势力，并倾覆战车和坐在其上的。马必跌倒，骑马的败落，各人被弟兄的刀所杀。 </a:t>
            </a: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6"/>
              </a:rPr>
              <a:t>23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 panose="020B0603020202020204" pitchFamily="34" charset="0"/>
              </a:rPr>
              <a:t>万军之耶和华说：我仆人撒拉铁的儿子所罗巴伯啊，到那日，我必以你为印，因我拣选了你。这是万军之耶和华说的。”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3F64FA-B233-434A-9F33-0712E669D96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344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约坦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CN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历代志下 </a:t>
            </a:r>
            <a:r>
              <a:rPr lang="en-US" altLang="zh-CN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犹大王约坦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(Jotham) 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的儿子亚哈斯登基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(Ahaz)</a:t>
            </a: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3"/>
              </a:rPr>
              <a:t>20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 panose="020B0603020202020204" pitchFamily="34" charset="0"/>
              </a:rPr>
              <a:t>这月二十四日，耶和华的话二次临到哈该说： </a:t>
            </a: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4"/>
              </a:rPr>
              <a:t>21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 panose="020B0603020202020204" pitchFamily="34" charset="0"/>
              </a:rPr>
              <a:t>“你要告诉犹大省长所罗巴伯说，我必震动天地。 </a:t>
            </a: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5"/>
              </a:rPr>
              <a:t>22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 panose="020B0603020202020204" pitchFamily="34" charset="0"/>
              </a:rPr>
              <a:t>我必倾覆列国的宝座，除灭列邦的势力，并倾覆战车和坐在其上的。马必跌倒，骑马的败落，各人被弟兄的刀所杀。 </a:t>
            </a:r>
            <a:r>
              <a:rPr lang="en-US" altLang="zh-CN" b="0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6"/>
              </a:rPr>
              <a:t>23 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 panose="020B0603020202020204" pitchFamily="34" charset="0"/>
              </a:rPr>
              <a:t>万军之耶和华说：我仆人撒拉铁的儿子所罗巴伯啊，到那日，我必以你为印，因我拣选了你。这是万军之耶和华说的。”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3F64FA-B233-434A-9F33-0712E669D96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5817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3F64FA-B233-434A-9F33-0712E669D96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97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B04D-E053-CE40-99BD-4AC00DE4F870}" type="datetimeFigureOut">
              <a:rPr lang="en-US" smtClean="0"/>
              <a:t>10/30/22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162CBEB-3A4B-0F46-9178-1AAC99A23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69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B04D-E053-CE40-99BD-4AC00DE4F870}" type="datetimeFigureOut">
              <a:rPr lang="en-US" smtClean="0"/>
              <a:t>10/30/22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CBEB-3A4B-0F46-9178-1AAC99A23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7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B04D-E053-CE40-99BD-4AC00DE4F870}" type="datetimeFigureOut">
              <a:rPr lang="en-US" smtClean="0"/>
              <a:t>10/30/22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CBEB-3A4B-0F46-9178-1AAC99A23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03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B04D-E053-CE40-99BD-4AC00DE4F870}" type="datetimeFigureOut">
              <a:rPr lang="en-US" smtClean="0"/>
              <a:t>10/30/22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CBEB-3A4B-0F46-9178-1AAC99A23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193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FFC9B04D-E053-CE40-99BD-4AC00DE4F870}" type="datetimeFigureOut">
              <a:rPr lang="en-US" smtClean="0"/>
              <a:t>10/30/22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162CBEB-3A4B-0F46-9178-1AAC99A23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013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B04D-E053-CE40-99BD-4AC00DE4F870}" type="datetimeFigureOut">
              <a:rPr lang="en-US" smtClean="0"/>
              <a:t>10/30/22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CBEB-3A4B-0F46-9178-1AAC99A23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15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B04D-E053-CE40-99BD-4AC00DE4F870}" type="datetimeFigureOut">
              <a:rPr lang="en-US" smtClean="0"/>
              <a:t>10/30/22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CBEB-3A4B-0F46-9178-1AAC99A2397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71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B04D-E053-CE40-99BD-4AC00DE4F870}" type="datetimeFigureOut">
              <a:rPr lang="en-US" smtClean="0"/>
              <a:t>10/30/22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CBEB-3A4B-0F46-9178-1AAC99A2397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41951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B04D-E053-CE40-99BD-4AC00DE4F870}" type="datetimeFigureOut">
              <a:rPr lang="en-US" smtClean="0"/>
              <a:t>10/30/22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CBEB-3A4B-0F46-9178-1AAC99A23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00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B04D-E053-CE40-99BD-4AC00DE4F870}" type="datetimeFigureOut">
              <a:rPr lang="en-US" smtClean="0"/>
              <a:t>10/30/22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CBEB-3A4B-0F46-9178-1AAC99A23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57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9B04D-E053-CE40-99BD-4AC00DE4F870}" type="datetimeFigureOut">
              <a:rPr lang="en-US" smtClean="0"/>
              <a:t>10/30/22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2CBEB-3A4B-0F46-9178-1AAC99A23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23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FFC9B04D-E053-CE40-99BD-4AC00DE4F870}" type="datetimeFigureOut">
              <a:rPr lang="en-US" smtClean="0"/>
              <a:t>10/30/22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162CBEB-3A4B-0F46-9178-1AAC99A239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56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biblehub.com/hosea/6-3.htm" TargetMode="External"/><Relationship Id="rId3" Type="http://schemas.openxmlformats.org/officeDocument/2006/relationships/hyperlink" Target="https://holybible.com.cn/hosea/6-1.htm" TargetMode="External"/><Relationship Id="rId7" Type="http://schemas.openxmlformats.org/officeDocument/2006/relationships/hyperlink" Target="https://biblehub.com/hosea/6-2.ht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blehub.com/hosea/6-1.htm" TargetMode="External"/><Relationship Id="rId5" Type="http://schemas.openxmlformats.org/officeDocument/2006/relationships/hyperlink" Target="https://holybible.com.cn/hosea/6-3.htm" TargetMode="External"/><Relationship Id="rId4" Type="http://schemas.openxmlformats.org/officeDocument/2006/relationships/hyperlink" Target="https://holybible.com.cn/hosea/6-2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DE6EA-9F1B-FD44-A3D0-48531DF25A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CN" altLang="en-US" dirty="0"/>
              <a:t>刚强壮胆</a:t>
            </a:r>
            <a:br>
              <a:rPr lang="en-US" altLang="zh-CN" dirty="0"/>
            </a:br>
            <a:r>
              <a:rPr lang="zh-CN" altLang="en-US" sz="5400" dirty="0"/>
              <a:t>重建日记</a:t>
            </a: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37513D-E0CA-6D47-8CBD-44488552A2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9404" y="4355929"/>
            <a:ext cx="7891272" cy="1069848"/>
          </a:xfrm>
        </p:spPr>
        <p:txBody>
          <a:bodyPr/>
          <a:lstStyle/>
          <a:p>
            <a:pPr algn="ctr"/>
            <a:r>
              <a:rPr lang="en-US" sz="3600" dirty="0"/>
              <a:t>Be strong and courageous</a:t>
            </a:r>
          </a:p>
          <a:p>
            <a:pPr algn="ctr"/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Chronical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Rebuilding </a:t>
            </a:r>
            <a:r>
              <a:rPr lang="zh-CN" alt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130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FF683E1-DA6F-339F-EB82-1383502FFA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dirty="0">
                <a:solidFill>
                  <a:schemeClr val="tx1"/>
                </a:solidFill>
                <a:effectLst/>
                <a:latin typeface="+mn-ea"/>
                <a:ea typeface="+mn-ea"/>
                <a:cs typeface="Times New Roman" panose="02020603050405020304" pitchFamily="18" charset="0"/>
              </a:rPr>
              <a:t>所罗巴伯被恢复</a:t>
            </a:r>
            <a:br>
              <a:rPr lang="en-US" altLang="zh-CN" sz="5400" b="1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</a:br>
            <a:r>
              <a:rPr lang="en-US" altLang="zh-CN" sz="5400" b="1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The</a:t>
            </a:r>
            <a:r>
              <a:rPr lang="zh-CN" altLang="en-US" sz="5400" b="1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5400" b="1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Recovery</a:t>
            </a:r>
            <a:r>
              <a:rPr lang="zh-CN" altLang="en-US" sz="5400" b="1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5400" b="1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Of Zerubbabel</a:t>
            </a:r>
            <a:r>
              <a:rPr lang="zh-CN" altLang="en-US" sz="5400" b="1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sz="49600" dirty="0">
              <a:solidFill>
                <a:schemeClr val="tx1"/>
              </a:solidFill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044A3A54-DE8C-D0C9-E9DF-CEE32AD929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263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1569F-3CDB-5F6C-B5B8-928CE9984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4070" y="166580"/>
            <a:ext cx="11171582" cy="1609344"/>
          </a:xfrm>
        </p:spPr>
        <p:txBody>
          <a:bodyPr/>
          <a:lstStyle/>
          <a:p>
            <a:r>
              <a:rPr lang="zh-CN" altLang="en-US" b="1" dirty="0"/>
              <a:t>何西阿书 </a:t>
            </a:r>
            <a:r>
              <a:rPr lang="en-US" altLang="zh-CN" b="1" dirty="0"/>
              <a:t>Hosea</a:t>
            </a:r>
            <a:r>
              <a:rPr lang="zh-CN" altLang="en-US" b="1" dirty="0"/>
              <a:t> </a:t>
            </a:r>
            <a:r>
              <a:rPr lang="en-US" altLang="zh-CN" b="1" dirty="0"/>
              <a:t>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ED7F6-35FC-6F86-C6D1-124278445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97" y="1590261"/>
            <a:ext cx="11714920" cy="49695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400" dirty="0">
                <a:hlinkClick r:id="rId3"/>
              </a:rPr>
              <a:t>1 </a:t>
            </a:r>
            <a:r>
              <a:rPr lang="zh-CN" altLang="en-US" sz="2400" dirty="0"/>
              <a:t>来吧，我们归向耶和华！他撕裂我们，也必医治；他打伤我们，也必缠裹。 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sz="2400" dirty="0">
                <a:hlinkClick r:id="rId4"/>
              </a:rPr>
              <a:t>2 </a:t>
            </a:r>
            <a:r>
              <a:rPr lang="zh-CN" altLang="en-US" sz="2400" dirty="0"/>
              <a:t>过两天他必使我们苏醒，第三天他必使我们兴起，我们就在他面前得以存活。 </a:t>
            </a:r>
            <a:endParaRPr lang="en-US" altLang="zh-CN" sz="2400" dirty="0"/>
          </a:p>
          <a:p>
            <a:pPr marL="0" indent="0">
              <a:buNone/>
            </a:pPr>
            <a:r>
              <a:rPr lang="en-US" altLang="zh-CN" sz="2400" dirty="0">
                <a:hlinkClick r:id="rId5"/>
              </a:rPr>
              <a:t>3 </a:t>
            </a:r>
            <a:r>
              <a:rPr lang="zh-CN" altLang="en-US" sz="2400" dirty="0"/>
              <a:t>我们务要认识耶和华，竭力追求认识他。他出现确如晨光，他必临到我们像甘雨，像滋润田地的春雨。</a:t>
            </a:r>
            <a:endParaRPr lang="en-US" altLang="zh-CN" sz="2400" dirty="0"/>
          </a:p>
          <a:p>
            <a:pPr marL="0" indent="0">
              <a:buNone/>
            </a:pPr>
            <a:r>
              <a:rPr lang="en-US" sz="2400" b="1" dirty="0">
                <a:hlinkClick r:id="rId6"/>
              </a:rPr>
              <a:t>1</a:t>
            </a:r>
            <a:r>
              <a:rPr lang="en-US" sz="2400" dirty="0"/>
              <a:t>“Come, let’s return to the LORD.</a:t>
            </a:r>
            <a:r>
              <a:rPr lang="zh-CN" altLang="en-US" sz="2400" dirty="0"/>
              <a:t> </a:t>
            </a:r>
            <a:r>
              <a:rPr lang="en-US" sz="2400" dirty="0"/>
              <a:t>For He has torn </a:t>
            </a:r>
            <a:r>
              <a:rPr lang="en-US" sz="2400" i="1" dirty="0"/>
              <a:t>us,</a:t>
            </a:r>
            <a:r>
              <a:rPr lang="en-US" sz="2400" dirty="0"/>
              <a:t> but He will heal us;</a:t>
            </a:r>
            <a:r>
              <a:rPr lang="zh-CN" altLang="en-US" sz="2400" dirty="0"/>
              <a:t> </a:t>
            </a:r>
            <a:r>
              <a:rPr lang="en-US" sz="2400" dirty="0"/>
              <a:t>He has wounded </a:t>
            </a:r>
            <a:r>
              <a:rPr lang="en-US" sz="2400" i="1" dirty="0"/>
              <a:t>us,</a:t>
            </a:r>
            <a:r>
              <a:rPr lang="en-US" sz="2400" dirty="0"/>
              <a:t> but He will bandage us.</a:t>
            </a:r>
          </a:p>
          <a:p>
            <a:pPr marL="0" indent="0">
              <a:buNone/>
            </a:pPr>
            <a:r>
              <a:rPr lang="en-US" sz="2400" b="1" dirty="0">
                <a:hlinkClick r:id="rId7"/>
              </a:rPr>
              <a:t>2</a:t>
            </a:r>
            <a:r>
              <a:rPr lang="en-US" sz="2400" dirty="0"/>
              <a:t>“He will revive us after two days;</a:t>
            </a:r>
            <a:r>
              <a:rPr lang="zh-CN" altLang="en-US" sz="2400" dirty="0"/>
              <a:t> </a:t>
            </a:r>
            <a:r>
              <a:rPr lang="en-US" sz="2400" dirty="0"/>
              <a:t>He will raise us up on the third day,</a:t>
            </a:r>
            <a:r>
              <a:rPr lang="zh-CN" altLang="en-US" sz="2400" dirty="0"/>
              <a:t> </a:t>
            </a:r>
            <a:r>
              <a:rPr lang="en-US" sz="2400" dirty="0"/>
              <a:t>That we may live before Him.</a:t>
            </a:r>
          </a:p>
          <a:p>
            <a:pPr marL="0" indent="0">
              <a:buNone/>
            </a:pPr>
            <a:r>
              <a:rPr lang="en-US" sz="2400" b="1" dirty="0">
                <a:hlinkClick r:id="rId8"/>
              </a:rPr>
              <a:t>3</a:t>
            </a:r>
            <a:r>
              <a:rPr lang="en-US" sz="2400" dirty="0"/>
              <a:t>“So let’s learn, let’s press on to know the LORD.</a:t>
            </a:r>
            <a:r>
              <a:rPr lang="zh-CN" altLang="en-US" sz="2400" dirty="0"/>
              <a:t> </a:t>
            </a:r>
            <a:r>
              <a:rPr lang="en-US" sz="2400" dirty="0"/>
              <a:t>His appearance is as sure as the dawn;</a:t>
            </a:r>
            <a:r>
              <a:rPr lang="zh-CN" altLang="en-US" sz="2400" dirty="0"/>
              <a:t> </a:t>
            </a:r>
            <a:r>
              <a:rPr lang="en-US" sz="2400" dirty="0"/>
              <a:t>And He will come to us like the rain,</a:t>
            </a:r>
            <a:r>
              <a:rPr lang="zh-CN" altLang="en-US" sz="2400" dirty="0"/>
              <a:t> </a:t>
            </a:r>
            <a:r>
              <a:rPr lang="en-US" sz="2400" dirty="0"/>
              <a:t>As the spring rain waters the earth.”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5010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52612-BCD8-7E80-0901-7EE6B25DC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E483F-D76D-1DD2-4B0D-42B6C7EB9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Dick Hoyt: Boston Marathon icon has died at age 80 | CNN">
            <a:extLst>
              <a:ext uri="{FF2B5EF4-FFF2-40B4-BE49-F238E27FC236}">
                <a16:creationId xmlns:a16="http://schemas.microsoft.com/office/drawing/2014/main" id="{B6B94B03-C93A-67A5-4820-FFFE05E477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64" y="211740"/>
            <a:ext cx="10954871" cy="61616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01875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DE6EA-9F1B-FD44-A3D0-48531DF25A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CN" sz="8000" dirty="0"/>
              <a:t>3 </a:t>
            </a:r>
            <a:r>
              <a:rPr lang="zh-CN" altLang="en-US" sz="8000" dirty="0"/>
              <a:t>我拣选了你</a:t>
            </a:r>
            <a:br>
              <a:rPr lang="en-US" altLang="zh-CN" sz="8000" dirty="0"/>
            </a:br>
            <a:r>
              <a:rPr lang="en-US" altLang="zh-CN" sz="8000" dirty="0"/>
              <a:t>I have chosen</a:t>
            </a:r>
            <a:r>
              <a:rPr lang="zh-CN" altLang="en-US" sz="8000" dirty="0"/>
              <a:t> </a:t>
            </a:r>
            <a:r>
              <a:rPr lang="en-US" altLang="zh-CN" sz="8000" dirty="0"/>
              <a:t>YOU</a:t>
            </a:r>
            <a:endParaRPr lang="en-US" sz="44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311445E-1A71-1731-31B8-8D3A34498E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04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5FBF8-13E8-A488-B5B8-9F91730EB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96" y="278295"/>
            <a:ext cx="11787808" cy="59634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sz="4800" b="1" dirty="0">
                <a:solidFill>
                  <a:srgbClr val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耶利米书</a:t>
            </a:r>
            <a:r>
              <a:rPr lang="en-US" sz="4800" b="1" dirty="0">
                <a:solidFill>
                  <a:srgbClr val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 22</a:t>
            </a:r>
            <a:r>
              <a:rPr lang="zh-CN" sz="4800" b="1" dirty="0">
                <a:solidFill>
                  <a:srgbClr val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：</a:t>
            </a:r>
            <a:r>
              <a:rPr lang="en-US" sz="4800" b="1" dirty="0">
                <a:solidFill>
                  <a:srgbClr val="00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24</a:t>
            </a:r>
            <a:endParaRPr lang="en-US" altLang="zh-CN" sz="4800" b="1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CN" altLang="en-US" sz="4800" b="1" dirty="0">
                <a:latin typeface="+mn-ea"/>
              </a:rPr>
              <a:t>“</a:t>
            </a:r>
            <a:r>
              <a:rPr lang="zh-CN" sz="4400" b="1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耶和华说：犹大王约雅敬的儿子哥尼雅</a:t>
            </a:r>
            <a:r>
              <a:rPr lang="en-US" sz="4400" b="1" dirty="0">
                <a:solidFill>
                  <a:srgbClr val="000000"/>
                </a:solidFill>
                <a:effectLst/>
                <a:latin typeface="+mn-ea"/>
                <a:cs typeface="Cambria Math" panose="02040503050406030204" pitchFamily="18" charset="0"/>
              </a:rPr>
              <a:t> </a:t>
            </a:r>
            <a:r>
              <a:rPr lang="zh-CN" sz="4400" b="1" dirty="0">
                <a:solidFill>
                  <a:srgbClr val="000000"/>
                </a:solidFill>
                <a:effectLst/>
                <a:latin typeface="+mn-ea"/>
                <a:cs typeface="Times New Roman" panose="02020603050405020304" pitchFamily="18" charset="0"/>
              </a:rPr>
              <a:t>，虽是我右手上带印的戒指，我凭我的永生起誓，也必将你从其上摘下来。</a:t>
            </a:r>
            <a:r>
              <a:rPr lang="en-US" sz="4400" b="1" dirty="0">
                <a:effectLst/>
                <a:latin typeface="+mn-ea"/>
              </a:rPr>
              <a:t> </a:t>
            </a:r>
            <a:r>
              <a:rPr lang="en-US" altLang="zh-CN" sz="4800" b="1" dirty="0">
                <a:latin typeface="+mn-ea"/>
              </a:rPr>
              <a:t>”</a:t>
            </a:r>
          </a:p>
          <a:p>
            <a:pPr marL="0" indent="0">
              <a:buNone/>
            </a:pPr>
            <a:r>
              <a:rPr lang="en-US" sz="4400" b="0" i="0" dirty="0">
                <a:solidFill>
                  <a:srgbClr val="001320"/>
                </a:solidFill>
                <a:effectLst/>
                <a:latin typeface="Roboto" panose="02000000000000000000" pitchFamily="2" charset="0"/>
              </a:rPr>
              <a:t>“As I live</a:t>
            </a:r>
            <a:r>
              <a:rPr lang="en-US" sz="4400" dirty="0"/>
              <a:t>,” declares the LORD, “even if </a:t>
            </a:r>
            <a:r>
              <a:rPr lang="en-US" sz="4400" dirty="0" err="1"/>
              <a:t>Coniah</a:t>
            </a:r>
            <a:r>
              <a:rPr lang="en-US" sz="4400" dirty="0"/>
              <a:t> the son of Jehoiakim king of Judah were a signet </a:t>
            </a:r>
            <a:r>
              <a:rPr lang="en-US" sz="4400" i="1" dirty="0"/>
              <a:t>ring</a:t>
            </a:r>
            <a:r>
              <a:rPr lang="en-US" sz="4400" dirty="0"/>
              <a:t> on My right hand, yet I would pull you off”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83701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5FBF8-13E8-A488-B5B8-9F91730EB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096" y="278295"/>
            <a:ext cx="11787808" cy="59634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b="1" dirty="0"/>
              <a:t>09/24/02:</a:t>
            </a:r>
            <a:r>
              <a:rPr lang="zh-CN" altLang="en-US" sz="4800" b="1" dirty="0"/>
              <a:t> </a:t>
            </a:r>
            <a:r>
              <a:rPr lang="en-US" altLang="zh-CN" sz="6000" b="1" dirty="0"/>
              <a:t>(</a:t>
            </a:r>
            <a:r>
              <a:rPr lang="zh-CN" altLang="en-US" sz="4800" b="1" dirty="0"/>
              <a:t>哈该书 </a:t>
            </a:r>
            <a:r>
              <a:rPr lang="en-US" altLang="zh-CN" sz="4800" b="1" dirty="0"/>
              <a:t>2:20-23)</a:t>
            </a:r>
          </a:p>
          <a:p>
            <a:pPr marL="0" indent="0">
              <a:buNone/>
            </a:pPr>
            <a:r>
              <a:rPr lang="zh-CN" altLang="en-US" sz="4800" dirty="0"/>
              <a:t>“我必震动天地。 我必倾覆列国</a:t>
            </a:r>
            <a:r>
              <a:rPr lang="en-US" altLang="zh-CN" sz="4800" dirty="0"/>
              <a:t> … </a:t>
            </a:r>
            <a:r>
              <a:rPr lang="zh-CN" altLang="en-US" sz="4800" dirty="0"/>
              <a:t>到那日，我必以你为印，因我拣选了你</a:t>
            </a:r>
            <a:r>
              <a:rPr lang="en-US" altLang="zh-CN" sz="4800" dirty="0"/>
              <a:t>”</a:t>
            </a:r>
          </a:p>
          <a:p>
            <a:pPr marL="0" indent="0">
              <a:buNone/>
            </a:pPr>
            <a:r>
              <a:rPr lang="en-US" sz="4800" dirty="0"/>
              <a:t>And I will overthrow the thrones of kingdoms and destroy the power of the kingdoms of the nations…and I will make you like a signet ring, for I have chosen you</a:t>
            </a:r>
          </a:p>
        </p:txBody>
      </p:sp>
    </p:spTree>
    <p:extLst>
      <p:ext uri="{BB962C8B-B14F-4D97-AF65-F5344CB8AC3E}">
        <p14:creationId xmlns:p14="http://schemas.microsoft.com/office/powerpoint/2010/main" val="2740546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41B7C0-0CD8-8B2A-2B48-9C29E27B50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sz="8800" dirty="0"/>
              <a:t>“</a:t>
            </a:r>
            <a:r>
              <a:rPr lang="zh-CN" altLang="en-US" sz="8800" dirty="0"/>
              <a:t>我必以你为印</a:t>
            </a:r>
            <a:r>
              <a:rPr lang="en-US" altLang="zh-CN" sz="8800" dirty="0"/>
              <a:t>”</a:t>
            </a:r>
            <a:br>
              <a:rPr lang="en-US" altLang="zh-CN" sz="6300" dirty="0"/>
            </a:br>
            <a:r>
              <a:rPr lang="en-US" sz="6300" dirty="0"/>
              <a:t>“I will</a:t>
            </a:r>
            <a:r>
              <a:rPr lang="zh-CN" altLang="en-US" sz="6300" dirty="0"/>
              <a:t> </a:t>
            </a:r>
            <a:r>
              <a:rPr lang="en-US" altLang="zh-CN" sz="6300" dirty="0"/>
              <a:t>make you a signet ring</a:t>
            </a:r>
            <a:r>
              <a:rPr lang="en-US" sz="6300" dirty="0"/>
              <a:t>,” 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F223E2-6D43-8038-1C37-BB0DD32757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09/24/02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9263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Ahaz Bulla">
            <a:extLst>
              <a:ext uri="{FF2B5EF4-FFF2-40B4-BE49-F238E27FC236}">
                <a16:creationId xmlns:a16="http://schemas.microsoft.com/office/drawing/2014/main" id="{59B35631-8226-4510-31CA-8AF5FFD14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810" y="2512679"/>
            <a:ext cx="4023360" cy="3160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Jotham's Ring / Signet Ring | Smithsonian Institution">
            <a:extLst>
              <a:ext uri="{FF2B5EF4-FFF2-40B4-BE49-F238E27FC236}">
                <a16:creationId xmlns:a16="http://schemas.microsoft.com/office/drawing/2014/main" id="{D771CE90-A117-CAC3-3CA6-F8939D5D6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840504" y="1756866"/>
            <a:ext cx="3145535" cy="4686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7B4F7DA-C59F-AA65-9174-79DA7F9E6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KaiTi" panose="02010609060101010101" pitchFamily="49" charset="-122"/>
                <a:ea typeface="KaiTi" panose="02010609060101010101" pitchFamily="49" charset="-122"/>
              </a:rPr>
              <a:t>什么是印戒</a:t>
            </a:r>
            <a:r>
              <a:rPr lang="zh-CN" altLang="en-US" dirty="0"/>
              <a:t> </a:t>
            </a:r>
            <a:r>
              <a:rPr lang="en-US" altLang="zh-CN" dirty="0"/>
              <a:t>what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Signet</a:t>
            </a:r>
            <a:r>
              <a:rPr lang="zh-CN" altLang="en-US" dirty="0"/>
              <a:t> </a:t>
            </a:r>
            <a:r>
              <a:rPr lang="en-US" altLang="zh-CN" dirty="0"/>
              <a:t>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818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乾隆御筆之寶」1.7億成交- 20161215 - 中國- 每日明報- 明報新聞網">
            <a:extLst>
              <a:ext uri="{FF2B5EF4-FFF2-40B4-BE49-F238E27FC236}">
                <a16:creationId xmlns:a16="http://schemas.microsoft.com/office/drawing/2014/main" id="{F01787A6-2B8F-C405-EAE7-053E8A8A2F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62" y="4096725"/>
            <a:ext cx="5654040" cy="276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深度解讀丨1.6億的壽山石「乾隆御筆之寶」璽背後，有哪些值得我們了解的事？ - 每日頭條">
            <a:extLst>
              <a:ext uri="{FF2B5EF4-FFF2-40B4-BE49-F238E27FC236}">
                <a16:creationId xmlns:a16="http://schemas.microsoft.com/office/drawing/2014/main" id="{AAB7E270-40D9-DC52-B28C-AF0767982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402" y="4096725"/>
            <a:ext cx="2251160" cy="276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A2149E96-B96B-D337-B69C-0ABB0868E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9640" y="299360"/>
            <a:ext cx="3200400" cy="1737360"/>
          </a:xfrm>
          <a:ln w="25400">
            <a:solidFill>
              <a:schemeClr val="accent1"/>
            </a:solidFill>
          </a:ln>
        </p:spPr>
        <p:txBody>
          <a:bodyPr/>
          <a:lstStyle/>
          <a:p>
            <a:r>
              <a:rPr lang="en-US" sz="4800" dirty="0" err="1">
                <a:latin typeface="KaiTi" panose="02010609060101010101" pitchFamily="49" charset="-122"/>
                <a:ea typeface="KaiTi" panose="02010609060101010101" pitchFamily="49" charset="-122"/>
              </a:rPr>
              <a:t>印的意义</a:t>
            </a:r>
            <a:r>
              <a:rPr lang="zh-CN" altLang="en-US" dirty="0"/>
              <a:t> </a:t>
            </a:r>
            <a:r>
              <a:rPr lang="en-US" altLang="zh-CN" dirty="0"/>
              <a:t>Meaning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Seal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ACD3B65-784C-F98A-62EC-987909047A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752" y="311372"/>
            <a:ext cx="7509810" cy="4048612"/>
          </a:xfrm>
          <a:ln w="25400" cmpd="thinThick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en-US" sz="4000" b="1" dirty="0" err="1">
                <a:latin typeface="KaiTi" panose="02010609060101010101" pitchFamily="49" charset="-122"/>
                <a:ea typeface="KaiTi" panose="02010609060101010101" pitchFamily="49" charset="-122"/>
              </a:rPr>
              <a:t>名号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4000" b="1" dirty="0">
                <a:latin typeface="+mj-lt"/>
                <a:ea typeface="KaiTi" panose="02010609060101010101" pitchFamily="49" charset="-122"/>
              </a:rPr>
              <a:t>Name</a:t>
            </a:r>
            <a:endParaRPr lang="en-US" sz="4000" b="1" dirty="0">
              <a:latin typeface="+mj-lt"/>
              <a:ea typeface="KaiTi" panose="02010609060101010101" pitchFamily="49" charset="-122"/>
            </a:endParaRPr>
          </a:p>
          <a:p>
            <a:r>
              <a:rPr lang="en-US" sz="4000" b="1" dirty="0" err="1">
                <a:latin typeface="KaiTi" panose="02010609060101010101" pitchFamily="49" charset="-122"/>
                <a:ea typeface="KaiTi" panose="02010609060101010101" pitchFamily="49" charset="-122"/>
              </a:rPr>
              <a:t>映像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4000" b="1" dirty="0">
                <a:latin typeface="+mj-lt"/>
                <a:ea typeface="KaiTi" panose="02010609060101010101" pitchFamily="49" charset="-122"/>
              </a:rPr>
              <a:t>Mirror</a:t>
            </a:r>
            <a:r>
              <a:rPr lang="zh-CN" altLang="en-US" sz="4000" b="1" dirty="0">
                <a:latin typeface="+mj-lt"/>
                <a:ea typeface="KaiTi" panose="02010609060101010101" pitchFamily="49" charset="-122"/>
              </a:rPr>
              <a:t> </a:t>
            </a:r>
            <a:r>
              <a:rPr lang="en-US" altLang="zh-CN" sz="4000" b="1" dirty="0">
                <a:latin typeface="+mj-lt"/>
                <a:ea typeface="KaiTi" panose="02010609060101010101" pitchFamily="49" charset="-122"/>
              </a:rPr>
              <a:t>Image</a:t>
            </a:r>
            <a:endParaRPr lang="en-US" sz="4000" b="1" dirty="0">
              <a:latin typeface="+mj-lt"/>
              <a:ea typeface="KaiTi" panose="02010609060101010101" pitchFamily="49" charset="-122"/>
            </a:endParaRPr>
          </a:p>
          <a:p>
            <a:r>
              <a:rPr lang="en-US" sz="4000" b="1" dirty="0" err="1">
                <a:latin typeface="KaiTi" panose="02010609060101010101" pitchFamily="49" charset="-122"/>
                <a:ea typeface="KaiTi" panose="02010609060101010101" pitchFamily="49" charset="-122"/>
              </a:rPr>
              <a:t>亲临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4000" b="1" dirty="0">
                <a:latin typeface="+mj-lt"/>
                <a:ea typeface="KaiTi" panose="02010609060101010101" pitchFamily="49" charset="-122"/>
              </a:rPr>
              <a:t>Present</a:t>
            </a:r>
            <a:r>
              <a:rPr lang="zh-CN" altLang="en-US" sz="4000" b="1" dirty="0">
                <a:latin typeface="+mj-lt"/>
                <a:ea typeface="KaiTi" panose="02010609060101010101" pitchFamily="49" charset="-122"/>
              </a:rPr>
              <a:t> </a:t>
            </a:r>
            <a:r>
              <a:rPr lang="en-US" altLang="zh-CN" sz="4000" b="1" dirty="0">
                <a:latin typeface="+mj-lt"/>
                <a:ea typeface="KaiTi" panose="02010609060101010101" pitchFamily="49" charset="-122"/>
              </a:rPr>
              <a:t>in</a:t>
            </a:r>
            <a:r>
              <a:rPr lang="zh-CN" altLang="en-US" sz="4000" b="1" dirty="0">
                <a:latin typeface="+mj-lt"/>
                <a:ea typeface="KaiTi" panose="02010609060101010101" pitchFamily="49" charset="-122"/>
              </a:rPr>
              <a:t> </a:t>
            </a:r>
            <a:r>
              <a:rPr lang="en-US" altLang="zh-CN" sz="4000" b="1" dirty="0">
                <a:latin typeface="+mj-lt"/>
                <a:ea typeface="KaiTi" panose="02010609060101010101" pitchFamily="49" charset="-122"/>
              </a:rPr>
              <a:t>Person</a:t>
            </a:r>
            <a:endParaRPr lang="en-US" sz="4000" b="1" dirty="0">
              <a:latin typeface="+mj-lt"/>
              <a:ea typeface="KaiTi" panose="02010609060101010101" pitchFamily="49" charset="-122"/>
            </a:endParaRPr>
          </a:p>
          <a:p>
            <a:r>
              <a:rPr lang="en-US" sz="4000" b="1" dirty="0" err="1">
                <a:latin typeface="KaiTi" panose="02010609060101010101" pitchFamily="49" charset="-122"/>
                <a:ea typeface="KaiTi" panose="02010609060101010101" pitchFamily="49" charset="-122"/>
              </a:rPr>
              <a:t>所属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4000" b="1" dirty="0">
                <a:latin typeface="+mj-lt"/>
                <a:ea typeface="KaiTi" panose="02010609060101010101" pitchFamily="49" charset="-122"/>
              </a:rPr>
              <a:t>Belonging</a:t>
            </a:r>
            <a:endParaRPr lang="en-US" sz="4000" b="1" dirty="0">
              <a:latin typeface="+mj-lt"/>
              <a:ea typeface="KaiTi" panose="02010609060101010101" pitchFamily="49" charset="-122"/>
            </a:endParaRPr>
          </a:p>
          <a:p>
            <a:r>
              <a:rPr lang="en-US" sz="4000" b="1" dirty="0" err="1">
                <a:latin typeface="KaiTi" panose="02010609060101010101" pitchFamily="49" charset="-122"/>
                <a:ea typeface="KaiTi" panose="02010609060101010101" pitchFamily="49" charset="-122"/>
              </a:rPr>
              <a:t>明证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4000" b="1" dirty="0">
                <a:latin typeface="+mj-lt"/>
                <a:ea typeface="KaiTi" panose="02010609060101010101" pitchFamily="49" charset="-122"/>
              </a:rPr>
              <a:t>Validity</a:t>
            </a:r>
            <a:endParaRPr lang="en-US" sz="4000" b="1" dirty="0">
              <a:latin typeface="+mj-lt"/>
              <a:ea typeface="KaiTi" panose="02010609060101010101" pitchFamily="49" charset="-122"/>
            </a:endParaRPr>
          </a:p>
          <a:p>
            <a:r>
              <a:rPr lang="en-US" sz="4000" b="1" dirty="0" err="1">
                <a:latin typeface="KaiTi" panose="02010609060101010101" pitchFamily="49" charset="-122"/>
                <a:ea typeface="KaiTi" panose="02010609060101010101" pitchFamily="49" charset="-122"/>
              </a:rPr>
              <a:t>代表</a:t>
            </a:r>
            <a:r>
              <a:rPr lang="zh-CN" altLang="en-US" sz="40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CN" sz="4000" b="1" dirty="0">
                <a:latin typeface="+mj-lt"/>
                <a:ea typeface="KaiTi" panose="02010609060101010101" pitchFamily="49" charset="-122"/>
              </a:rPr>
              <a:t>Representative</a:t>
            </a:r>
            <a:endParaRPr lang="en-US" sz="4000" b="1" dirty="0">
              <a:latin typeface="+mj-lt"/>
              <a:ea typeface="KaiTi" panose="02010609060101010101" pitchFamily="49" charset="-122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2DCA0DC-B912-FE31-B1F4-2CEC9A1FF7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549640" y="2423159"/>
            <a:ext cx="3354998" cy="3816275"/>
          </a:xfrm>
          <a:ln w="28575" cmpd="tri"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zh-CN" sz="4400" b="1" i="1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林后</a:t>
            </a:r>
            <a:r>
              <a:rPr lang="en-US" sz="4400" b="1" i="1" dirty="0"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1:22</a:t>
            </a:r>
            <a:r>
              <a:rPr lang="zh-CN" sz="4400" b="1" i="1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Times New Roman" panose="02020603050405020304" pitchFamily="18" charset="0"/>
              </a:rPr>
              <a:t>又用印印了我</a:t>
            </a:r>
            <a:r>
              <a:rPr lang="zh-CN" sz="4400" b="1" i="1" dirty="0">
                <a:solidFill>
                  <a:srgbClr val="00132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  <a:cs typeface="Microsoft YaHei" panose="020B0503020204020204" pitchFamily="34" charset="-122"/>
              </a:rPr>
              <a:t>们</a:t>
            </a:r>
            <a:r>
              <a:rPr lang="en-US" sz="3600" b="1" i="1" dirty="0"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r>
              <a:rPr lang="en-US" sz="6000" b="0" i="0" dirty="0">
                <a:solidFill>
                  <a:srgbClr val="001320"/>
                </a:solidFill>
                <a:effectLst/>
                <a:latin typeface="+mj-lt"/>
              </a:rPr>
              <a:t>also</a:t>
            </a:r>
            <a:r>
              <a:rPr lang="zh-CN" altLang="en-US" sz="6000" dirty="0">
                <a:latin typeface="+mj-lt"/>
              </a:rPr>
              <a:t> </a:t>
            </a:r>
            <a:r>
              <a:rPr lang="en-US" sz="6000" dirty="0">
                <a:latin typeface="+mj-lt"/>
              </a:rPr>
              <a:t>sealed us</a:t>
            </a:r>
          </a:p>
        </p:txBody>
      </p:sp>
    </p:spTree>
    <p:extLst>
      <p:ext uri="{BB962C8B-B14F-4D97-AF65-F5344CB8AC3E}">
        <p14:creationId xmlns:p14="http://schemas.microsoft.com/office/powerpoint/2010/main" val="3253840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2E224CE-4005-C057-8FC4-24AC2C62B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280" y="336176"/>
            <a:ext cx="11752729" cy="1609344"/>
          </a:xfrm>
        </p:spPr>
        <p:txBody>
          <a:bodyPr>
            <a:normAutofit fontScale="90000"/>
          </a:bodyPr>
          <a:lstStyle/>
          <a:p>
            <a:r>
              <a:rPr lang="en-US" sz="6000" b="1" dirty="0" err="1">
                <a:latin typeface="+mj-ea"/>
              </a:rPr>
              <a:t>神指印的实施</a:t>
            </a:r>
            <a:r>
              <a:rPr lang="zh-CN" altLang="en-US" sz="6000" b="1" dirty="0">
                <a:latin typeface="+mj-ea"/>
              </a:rPr>
              <a:t> </a:t>
            </a:r>
            <a:r>
              <a:rPr lang="en-US" altLang="zh-CN" dirty="0"/>
              <a:t>God’s</a:t>
            </a:r>
            <a:r>
              <a:rPr lang="zh-CN" altLang="en-US" dirty="0"/>
              <a:t> </a:t>
            </a:r>
            <a:r>
              <a:rPr lang="en-US" altLang="zh-CN" dirty="0"/>
              <a:t>signet ring in</a:t>
            </a:r>
            <a:r>
              <a:rPr lang="zh-CN" altLang="en-US" dirty="0"/>
              <a:t> </a:t>
            </a:r>
            <a:r>
              <a:rPr lang="en-US" altLang="zh-CN" dirty="0"/>
              <a:t>Practice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55AA972-4701-1275-621F-9AB6548537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2897" y="1853900"/>
            <a:ext cx="4754880" cy="4295887"/>
          </a:xfrm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kumimoji="0" lang="en-US" altLang="en-US" sz="36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神亲自雕刻指印</a:t>
            </a:r>
            <a:r>
              <a:rPr kumimoji="0" lang="zh-CN" altLang="en-US" sz="36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r>
              <a:rPr lang="zh-CN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主是</a:t>
            </a:r>
            <a:r>
              <a:rPr kumimoji="0" lang="en-US" altLang="en-US" sz="36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指</a:t>
            </a:r>
            <a:r>
              <a:rPr lang="zh-CN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印</a:t>
            </a:r>
            <a:r>
              <a:rPr lang="zh-CN" altLang="en-US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 </a:t>
            </a:r>
            <a:endParaRPr lang="en-US" sz="3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使用神的</a:t>
            </a:r>
            <a:r>
              <a:rPr kumimoji="0" lang="en-US" altLang="en-US" sz="36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指</a:t>
            </a:r>
            <a:r>
              <a:rPr lang="zh-CN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印</a:t>
            </a:r>
            <a:endParaRPr lang="en-US" altLang="zh-CN" sz="36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617220" lvl="1" indent="-342900">
              <a:buFont typeface="+mj-lt"/>
              <a:buAutoNum type="arabicPeriod"/>
            </a:pPr>
            <a:r>
              <a:rPr lang="zh-CN" sz="3600" b="1" dirty="0">
                <a:effectLst/>
                <a:ea typeface="KaiTi" panose="02010609060101010101" pitchFamily="49" charset="-122"/>
                <a:cs typeface="Times New Roman" panose="02020603050405020304" pitchFamily="18" charset="0"/>
              </a:rPr>
              <a:t>信</a:t>
            </a:r>
            <a:endParaRPr lang="en-US" altLang="zh-CN" sz="3600" b="1" dirty="0">
              <a:solidFill>
                <a:srgbClr val="0070C0"/>
              </a:solidFill>
              <a:latin typeface="Calibri" panose="020F0502020204030204" pitchFamily="34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617220" lvl="1" indent="-342900">
              <a:buFont typeface="+mj-lt"/>
              <a:buAutoNum type="arabicPeriod"/>
            </a:pPr>
            <a:r>
              <a:rPr lang="zh-CN" sz="3600" b="1" dirty="0">
                <a:effectLst/>
                <a:ea typeface="KaiTi" panose="02010609060101010101" pitchFamily="49" charset="-122"/>
                <a:cs typeface="Times New Roman" panose="02020603050405020304" pitchFamily="18" charset="0"/>
              </a:rPr>
              <a:t>做</a:t>
            </a:r>
            <a:endParaRPr lang="en-US" altLang="zh-CN" sz="36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KaiTi" panose="02010609060101010101" pitchFamily="49" charset="-122"/>
              <a:cs typeface="Times New Roman" panose="02020603050405020304" pitchFamily="18" charset="0"/>
            </a:endParaRPr>
          </a:p>
          <a:p>
            <a:pPr marL="617220" lvl="1" indent="-342900">
              <a:buFont typeface="+mj-lt"/>
              <a:buAutoNum type="arabicPeriod"/>
            </a:pPr>
            <a:r>
              <a:rPr lang="zh-CN" sz="3600" b="1" dirty="0">
                <a:effectLst/>
                <a:ea typeface="KaiTi" panose="02010609060101010101" pitchFamily="49" charset="-122"/>
                <a:cs typeface="Times New Roman" panose="02020603050405020304" pitchFamily="18" charset="0"/>
              </a:rPr>
              <a:t>求</a:t>
            </a:r>
            <a:endParaRPr lang="en-US" sz="36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成为神的</a:t>
            </a:r>
            <a:r>
              <a:rPr kumimoji="0" lang="en-US" altLang="en-US" sz="36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指</a:t>
            </a:r>
            <a:r>
              <a:rPr lang="zh-CN" sz="36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KaiTi" panose="02010609060101010101" pitchFamily="49" charset="-122"/>
                <a:cs typeface="Times New Roman" panose="02020603050405020304" pitchFamily="18" charset="0"/>
              </a:rPr>
              <a:t>印</a:t>
            </a:r>
            <a:endParaRPr lang="en-US" sz="36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US" sz="3600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654B6BF2-1216-C73E-164F-128EB36D57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4223" y="1853901"/>
            <a:ext cx="4754880" cy="4295886"/>
          </a:xfrm>
          <a:ln w="254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0070C0"/>
                </a:solidFill>
                <a:latin typeface="+mj-lt"/>
              </a:rPr>
              <a:t>God Makes the Signet Ring</a:t>
            </a:r>
          </a:p>
          <a:p>
            <a:r>
              <a:rPr lang="en-US" sz="3600" dirty="0">
                <a:solidFill>
                  <a:srgbClr val="0070C0"/>
                </a:solidFill>
                <a:latin typeface="+mj-lt"/>
              </a:rPr>
              <a:t>The Lord is the Signet Ring</a:t>
            </a:r>
          </a:p>
          <a:p>
            <a:r>
              <a:rPr lang="en-US" sz="3600" dirty="0">
                <a:solidFill>
                  <a:srgbClr val="0070C0"/>
                </a:solidFill>
                <a:latin typeface="+mj-lt"/>
              </a:rPr>
              <a:t>Use God’s Signet Ring</a:t>
            </a:r>
          </a:p>
          <a:p>
            <a:pPr marL="617220" lvl="1" indent="-342900">
              <a:buFont typeface="+mj-lt"/>
              <a:buAutoNum type="arabicPeriod"/>
            </a:pPr>
            <a:r>
              <a:rPr lang="en-US" sz="3600" dirty="0">
                <a:latin typeface="+mj-lt"/>
              </a:rPr>
              <a:t>Believe</a:t>
            </a:r>
          </a:p>
          <a:p>
            <a:pPr marL="617220" lvl="1" indent="-342900">
              <a:buFont typeface="+mj-lt"/>
              <a:buAutoNum type="arabicPeriod"/>
            </a:pPr>
            <a:r>
              <a:rPr lang="en-US" sz="3600" dirty="0">
                <a:latin typeface="+mj-lt"/>
              </a:rPr>
              <a:t>Do </a:t>
            </a:r>
          </a:p>
          <a:p>
            <a:pPr marL="617220" lvl="1" indent="-342900">
              <a:buFont typeface="+mj-lt"/>
              <a:buAutoNum type="arabicPeriod"/>
            </a:pPr>
            <a:r>
              <a:rPr lang="en-US" sz="3600" dirty="0">
                <a:latin typeface="+mj-lt"/>
              </a:rPr>
              <a:t>Ask</a:t>
            </a:r>
          </a:p>
          <a:p>
            <a:r>
              <a:rPr lang="en-US" sz="3600" dirty="0">
                <a:solidFill>
                  <a:srgbClr val="0070C0"/>
                </a:solidFill>
                <a:latin typeface="+mj-lt"/>
              </a:rPr>
              <a:t>Become God’s Signet Ring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BFA75EC0-49CB-C002-16AD-EE5EC5435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B7A8589C-8690-0233-7802-41CF26E59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115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{F6E93E6B-8F81-A348-8CCB-C3361F120E4F}tf10001120</Template>
  <TotalTime>101124</TotalTime>
  <Words>1152</Words>
  <Application>Microsoft Macintosh PowerPoint</Application>
  <PresentationFormat>Widescreen</PresentationFormat>
  <Paragraphs>82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方正姚体</vt:lpstr>
      <vt:lpstr>KaiTi</vt:lpstr>
      <vt:lpstr>Arial</vt:lpstr>
      <vt:lpstr>Calibri</vt:lpstr>
      <vt:lpstr>Roboto</vt:lpstr>
      <vt:lpstr>Rockwell</vt:lpstr>
      <vt:lpstr>Rockwell Condensed</vt:lpstr>
      <vt:lpstr>Rockwell Extra Bold</vt:lpstr>
      <vt:lpstr>Trebuchet</vt:lpstr>
      <vt:lpstr>Wingdings</vt:lpstr>
      <vt:lpstr>Wood Type</vt:lpstr>
      <vt:lpstr>刚强壮胆 重建日记</vt:lpstr>
      <vt:lpstr>PowerPoint Presentation</vt:lpstr>
      <vt:lpstr>3 我拣选了你 I have chosen YOU</vt:lpstr>
      <vt:lpstr>PowerPoint Presentation</vt:lpstr>
      <vt:lpstr>PowerPoint Presentation</vt:lpstr>
      <vt:lpstr>“我必以你为印” “I will make you a signet ring,” </vt:lpstr>
      <vt:lpstr>什么是印戒 what is Signet Ring</vt:lpstr>
      <vt:lpstr>印的意义 Meaning Of Seal</vt:lpstr>
      <vt:lpstr>神指印的实施 God’s signet ring in Practice</vt:lpstr>
      <vt:lpstr>所罗巴伯被恢复 The Recovery Of Zerubbabel </vt:lpstr>
      <vt:lpstr>何西阿书 Hosea 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壮 胆 – 便亚敏的后裔</dc:title>
  <dc:creator>Paul Yu</dc:creator>
  <cp:lastModifiedBy>Paul Yu</cp:lastModifiedBy>
  <cp:revision>61</cp:revision>
  <cp:lastPrinted>2022-10-30T11:28:22Z</cp:lastPrinted>
  <dcterms:created xsi:type="dcterms:W3CDTF">2022-02-10T01:53:55Z</dcterms:created>
  <dcterms:modified xsi:type="dcterms:W3CDTF">2022-10-31T15:47:04Z</dcterms:modified>
</cp:coreProperties>
</file>